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2"/>
  </p:notesMasterIdLst>
  <p:handoutMasterIdLst>
    <p:handoutMasterId r:id="rId63"/>
  </p:handoutMasterIdLst>
  <p:sldIdLst>
    <p:sldId id="313" r:id="rId2"/>
    <p:sldId id="297" r:id="rId3"/>
    <p:sldId id="289" r:id="rId4"/>
    <p:sldId id="298" r:id="rId5"/>
    <p:sldId id="290" r:id="rId6"/>
    <p:sldId id="315" r:id="rId7"/>
    <p:sldId id="291" r:id="rId8"/>
    <p:sldId id="316" r:id="rId9"/>
    <p:sldId id="292" r:id="rId10"/>
    <p:sldId id="299" r:id="rId11"/>
    <p:sldId id="321" r:id="rId12"/>
    <p:sldId id="294" r:id="rId13"/>
    <p:sldId id="300" r:id="rId14"/>
    <p:sldId id="301" r:id="rId15"/>
    <p:sldId id="293" r:id="rId16"/>
    <p:sldId id="259" r:id="rId17"/>
    <p:sldId id="304" r:id="rId18"/>
    <p:sldId id="302" r:id="rId19"/>
    <p:sldId id="303" r:id="rId20"/>
    <p:sldId id="306" r:id="rId21"/>
    <p:sldId id="305" r:id="rId22"/>
    <p:sldId id="307" r:id="rId23"/>
    <p:sldId id="308" r:id="rId24"/>
    <p:sldId id="309" r:id="rId25"/>
    <p:sldId id="311" r:id="rId26"/>
    <p:sldId id="312" r:id="rId27"/>
    <p:sldId id="317" r:id="rId28"/>
    <p:sldId id="318" r:id="rId29"/>
    <p:sldId id="277" r:id="rId30"/>
    <p:sldId id="278" r:id="rId31"/>
    <p:sldId id="320" r:id="rId32"/>
    <p:sldId id="322" r:id="rId33"/>
    <p:sldId id="340" r:id="rId34"/>
    <p:sldId id="341" r:id="rId35"/>
    <p:sldId id="324" r:id="rId36"/>
    <p:sldId id="325" r:id="rId37"/>
    <p:sldId id="326" r:id="rId38"/>
    <p:sldId id="327" r:id="rId39"/>
    <p:sldId id="329" r:id="rId40"/>
    <p:sldId id="342" r:id="rId41"/>
    <p:sldId id="332" r:id="rId42"/>
    <p:sldId id="328" r:id="rId43"/>
    <p:sldId id="274" r:id="rId44"/>
    <p:sldId id="275" r:id="rId45"/>
    <p:sldId id="335" r:id="rId46"/>
    <p:sldId id="343" r:id="rId47"/>
    <p:sldId id="344" r:id="rId48"/>
    <p:sldId id="345" r:id="rId49"/>
    <p:sldId id="336" r:id="rId50"/>
    <p:sldId id="346" r:id="rId51"/>
    <p:sldId id="347" r:id="rId52"/>
    <p:sldId id="351" r:id="rId53"/>
    <p:sldId id="352" r:id="rId54"/>
    <p:sldId id="330" r:id="rId55"/>
    <p:sldId id="272" r:id="rId56"/>
    <p:sldId id="348" r:id="rId57"/>
    <p:sldId id="337" r:id="rId58"/>
    <p:sldId id="350" r:id="rId59"/>
    <p:sldId id="353" r:id="rId60"/>
    <p:sldId id="349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4" autoAdjust="0"/>
    <p:restoredTop sz="94632" autoAdjust="0"/>
  </p:normalViewPr>
  <p:slideViewPr>
    <p:cSldViewPr snapToGrid="0">
      <p:cViewPr>
        <p:scale>
          <a:sx n="70" d="100"/>
          <a:sy n="70" d="100"/>
        </p:scale>
        <p:origin x="480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251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AD627-7327-455A-A744-BCC4A7EE3B46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E34553-DD80-41D9-9982-71031D908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8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A2EA5B-6332-4FE9-A793-6ED5C46B93A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9B1E25-2406-4352-B16E-FD3729A9D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8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7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0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8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117C-7C69-4BF8-80EC-D0D51318F15B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9DF5-5B41-48CB-8B22-7C6E1899D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ol123.ne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2146" y="242737"/>
            <a:ext cx="5969000" cy="292138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8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8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8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88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CS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862" y="3777456"/>
            <a:ext cx="22002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612774"/>
            <a:ext cx="6276974" cy="11588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Database Entry:   New and Returning Athlete’s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71354"/>
            <a:ext cx="10515600" cy="4896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From Athlete Page: (Running athlete icon)</a:t>
            </a:r>
          </a:p>
          <a:p>
            <a:pPr marL="0" indent="0">
              <a:buNone/>
            </a:pPr>
            <a:r>
              <a:rPr lang="en-US" dirty="0" smtClean="0"/>
              <a:t>		Using the Buttons on the left side of page:</a:t>
            </a:r>
          </a:p>
          <a:p>
            <a:pPr marL="0" indent="0">
              <a:buNone/>
            </a:pPr>
            <a:r>
              <a:rPr lang="en-US" dirty="0" smtClean="0"/>
              <a:t>New Athlete</a:t>
            </a:r>
          </a:p>
          <a:p>
            <a:pPr marL="0" indent="0">
              <a:buNone/>
            </a:pPr>
            <a:r>
              <a:rPr lang="en-US" dirty="0" smtClean="0"/>
              <a:t>	click on </a:t>
            </a:r>
            <a:r>
              <a:rPr lang="en-US" u="sng" dirty="0" smtClean="0"/>
              <a:t>ADD</a:t>
            </a:r>
            <a:r>
              <a:rPr lang="en-US" dirty="0" smtClean="0"/>
              <a:t> athlete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Fill in information required</a:t>
            </a:r>
          </a:p>
          <a:p>
            <a:pPr marL="0" indent="0">
              <a:buNone/>
            </a:pPr>
            <a:r>
              <a:rPr lang="en-US" dirty="0" smtClean="0"/>
              <a:t>Returning Athlete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Select athlete from database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	Using top column type in athlete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Click on highlighted athlete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Update as needed: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124" y="114299"/>
            <a:ext cx="1809751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124" y="114299"/>
            <a:ext cx="1809751" cy="11525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2381251"/>
            <a:ext cx="10515600" cy="41719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  </a:t>
            </a:r>
            <a:r>
              <a:rPr lang="en-US" u="sng" dirty="0"/>
              <a:t>General </a:t>
            </a:r>
            <a:r>
              <a:rPr lang="en-US" u="sng" dirty="0" smtClean="0"/>
              <a:t>Box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	Name – First and Last   Capitalize first letter of each only</a:t>
            </a:r>
          </a:p>
          <a:p>
            <a:pPr marL="0" indent="0">
              <a:buNone/>
            </a:pPr>
            <a:r>
              <a:rPr lang="en-US" dirty="0"/>
              <a:t>	School ID#  </a:t>
            </a:r>
          </a:p>
          <a:p>
            <a:pPr marL="0" indent="0">
              <a:buNone/>
            </a:pPr>
            <a:r>
              <a:rPr lang="en-US" dirty="0"/>
              <a:t>	Class—Enter Graduation/last year of eligibility</a:t>
            </a:r>
          </a:p>
          <a:p>
            <a:pPr marL="0" indent="0">
              <a:buNone/>
            </a:pPr>
            <a:r>
              <a:rPr lang="en-US" dirty="0"/>
              <a:t>	Gender--  Male / Female</a:t>
            </a:r>
          </a:p>
          <a:p>
            <a:pPr marL="0" indent="0">
              <a:buNone/>
            </a:pPr>
            <a:r>
              <a:rPr lang="en-US" dirty="0"/>
              <a:t>	Birth date:    mm/dd/yyyy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499" y="819149"/>
            <a:ext cx="4210051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Database Information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4512" y="46685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71354"/>
            <a:ext cx="10515600" cy="48968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Status Box:</a:t>
            </a:r>
          </a:p>
          <a:p>
            <a:pPr marL="0" indent="0">
              <a:buNone/>
            </a:pPr>
            <a:r>
              <a:rPr lang="en-US" dirty="0" smtClean="0"/>
              <a:t>	Can be used as needed: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Allows for keeping people active or not, Clear, notes for practice 	status and game status.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General notes </a:t>
            </a:r>
          </a:p>
          <a:p>
            <a:pPr marL="0" indent="0">
              <a:buNone/>
            </a:pPr>
            <a:r>
              <a:rPr lang="en-US" dirty="0" smtClean="0"/>
              <a:t>Online Access ----Not in use at this time</a:t>
            </a:r>
          </a:p>
          <a:p>
            <a:pPr marL="0" indent="0">
              <a:buNone/>
            </a:pPr>
            <a:r>
              <a:rPr lang="en-US" dirty="0" smtClean="0"/>
              <a:t>Athlete Picture---Not in use at this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71354"/>
            <a:ext cx="10515600" cy="48968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Sports/Group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Sports---List sports from pull down menu---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Group---Group will be your school (make sure you are putting in 	your school in this area, otherwise all schools will view your 	athlete)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Checklight ---Not in use at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83714" y="-9425551"/>
            <a:ext cx="30424568" cy="197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068" y="-2295144"/>
            <a:ext cx="20307300" cy="117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71354"/>
            <a:ext cx="10515600" cy="48968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Address Tab: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List only the address used as official address for your school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Primary parent contact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Emergency Contact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Primary emergency person/relationship/contact information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Secondary as needed</a:t>
            </a:r>
          </a:p>
          <a:p>
            <a:pPr marL="0" indent="0">
              <a:buNone/>
            </a:pPr>
            <a:r>
              <a:rPr lang="en-US" dirty="0" smtClean="0"/>
              <a:t>Insurance Tab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Company –Site name only information needed. (other 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28" y="1"/>
            <a:ext cx="16387548" cy="105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1314" y="0"/>
            <a:ext cx="17432670" cy="98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9" y="278041"/>
            <a:ext cx="8538029" cy="1652361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7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7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7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72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86" y="2531398"/>
            <a:ext cx="10571922" cy="417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                              Expectations: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dirty="0" smtClean="0"/>
              <a:t>	1)  Database for all athletes at the high school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2</a:t>
            </a:r>
            <a:r>
              <a:rPr lang="en-US" dirty="0" smtClean="0"/>
              <a:t>)  Significant Injuries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a) Detailed information on concussion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3446" y="-13861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Tab	</a:t>
            </a:r>
          </a:p>
          <a:p>
            <a:pPr lvl="1"/>
            <a:r>
              <a:rPr lang="en-US" dirty="0" smtClean="0"/>
              <a:t>List any medical conditions athlete may have that need to be aware of</a:t>
            </a:r>
          </a:p>
          <a:p>
            <a:r>
              <a:rPr lang="en-US" dirty="0" smtClean="0"/>
              <a:t>Paperwork </a:t>
            </a:r>
          </a:p>
          <a:p>
            <a:pPr lvl="1"/>
            <a:r>
              <a:rPr lang="en-US" dirty="0" smtClean="0"/>
              <a:t>Since we currently require hard copies on most paperwork,</a:t>
            </a:r>
          </a:p>
          <a:p>
            <a:pPr lvl="1"/>
            <a:r>
              <a:rPr lang="en-US" dirty="0" smtClean="0"/>
              <a:t>Enter the date you received the cleared the paperwork from the athlete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Physical Exam		Enter date you received</a:t>
            </a:r>
          </a:p>
          <a:p>
            <a:pPr lvl="2"/>
            <a:r>
              <a:rPr lang="en-US" dirty="0" smtClean="0"/>
              <a:t>Medical History	Enter date you received</a:t>
            </a:r>
          </a:p>
          <a:p>
            <a:pPr lvl="2"/>
            <a:r>
              <a:rPr lang="en-US" dirty="0" smtClean="0"/>
              <a:t>Concussion Cleared 	Enter date you received</a:t>
            </a:r>
          </a:p>
          <a:p>
            <a:pPr lvl="2"/>
            <a:r>
              <a:rPr lang="en-US" dirty="0" smtClean="0"/>
              <a:t>School Insurance	Enter date you received </a:t>
            </a:r>
          </a:p>
        </p:txBody>
      </p:sp>
    </p:spTree>
    <p:extLst>
      <p:ext uri="{BB962C8B-B14F-4D97-AF65-F5344CB8AC3E}">
        <p14:creationId xmlns:p14="http://schemas.microsoft.com/office/powerpoint/2010/main" val="42461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1530" y="0"/>
            <a:ext cx="17201322" cy="96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4104" y="139148"/>
            <a:ext cx="19368051" cy="83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211" y="-39756"/>
            <a:ext cx="2109746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05593"/>
            <a:ext cx="10515600" cy="507137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Sportsware Implementation:</a:t>
            </a:r>
          </a:p>
          <a:p>
            <a:pPr lvl="1"/>
            <a:r>
              <a:rPr lang="en-US" sz="5400" dirty="0" smtClean="0"/>
              <a:t>Injury Data</a:t>
            </a:r>
            <a:endParaRPr lang="en-US" sz="5400" dirty="0"/>
          </a:p>
          <a:p>
            <a:pPr marL="457200" lvl="1" indent="0">
              <a:buNone/>
            </a:pPr>
            <a:endParaRPr lang="en-US" sz="5400" dirty="0" smtClean="0"/>
          </a:p>
          <a:p>
            <a:pPr lvl="1"/>
            <a:r>
              <a:rPr lang="en-US" sz="3200" dirty="0" smtClean="0"/>
              <a:t>IT IS THE EXPECTATION THAT ALL ATHLETIC INJURIES DESIGNATED AS SIGNIFICANT WILL BE ENTERED INTO THE DATABASE</a:t>
            </a:r>
          </a:p>
        </p:txBody>
      </p:sp>
    </p:spTree>
    <p:extLst>
      <p:ext uri="{BB962C8B-B14F-4D97-AF65-F5344CB8AC3E}">
        <p14:creationId xmlns:p14="http://schemas.microsoft.com/office/powerpoint/2010/main" val="6951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Significant Injuries:</a:t>
            </a:r>
          </a:p>
          <a:p>
            <a:pPr lvl="1"/>
            <a:r>
              <a:rPr lang="en-US" dirty="0" smtClean="0"/>
              <a:t>All injuries/Illnesses that results in a prolonged period of time loss for activity are to be considered----</a:t>
            </a:r>
          </a:p>
          <a:p>
            <a:pPr marL="1371600" lvl="3" indent="0">
              <a:buNone/>
            </a:pPr>
            <a:r>
              <a:rPr lang="en-US" dirty="0" smtClean="0"/>
              <a:t>Including at least injuries listed:</a:t>
            </a:r>
          </a:p>
          <a:p>
            <a:pPr marL="914400" lvl="1" indent="-457200">
              <a:buAutoNum type="arabicParenR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1)   All Concussion type injuries (Will require addition step in data process)</a:t>
            </a:r>
            <a:endParaRPr lang="en-US" dirty="0"/>
          </a:p>
          <a:p>
            <a:pPr marL="914400" lvl="1" indent="-457200">
              <a:buAutoNum type="arabicParenR" startAt="2"/>
            </a:pPr>
            <a:r>
              <a:rPr lang="en-US" dirty="0" smtClean="0"/>
              <a:t>Muscular/Skeletal injuries with prolonged loss of activity</a:t>
            </a:r>
          </a:p>
          <a:p>
            <a:pPr marL="914400" lvl="1" indent="-457200">
              <a:buFont typeface="Arial" panose="020B0604020202020204" pitchFamily="34" charset="0"/>
              <a:buAutoNum type="arabicParenR" startAt="2"/>
            </a:pPr>
            <a:r>
              <a:rPr lang="en-US" dirty="0"/>
              <a:t>Neck and Back injuries </a:t>
            </a:r>
          </a:p>
          <a:p>
            <a:pPr marL="914400" lvl="1" indent="-457200">
              <a:buFont typeface="Arial" panose="020B0604020202020204" pitchFamily="34" charset="0"/>
              <a:buAutoNum type="arabicParenR" startAt="2"/>
            </a:pPr>
            <a:r>
              <a:rPr lang="en-US" dirty="0"/>
              <a:t>Pulmonary Conditions</a:t>
            </a:r>
          </a:p>
          <a:p>
            <a:pPr marL="914400" lvl="1" indent="-457200">
              <a:buFont typeface="Arial" panose="020B0604020202020204" pitchFamily="34" charset="0"/>
              <a:buAutoNum type="arabicParenR" startAt="2"/>
            </a:pPr>
            <a:r>
              <a:rPr lang="en-US" dirty="0"/>
              <a:t>Serious Illnesses with prolong lost of time from sports</a:t>
            </a:r>
          </a:p>
          <a:p>
            <a:pPr marL="914400" lvl="1" indent="-457200">
              <a:buFont typeface="Arial" panose="020B0604020202020204" pitchFamily="34" charset="0"/>
              <a:buAutoNum type="arabicParenR" startAt="2"/>
            </a:pPr>
            <a:r>
              <a:rPr lang="en-US" dirty="0"/>
              <a:t>Heat conditions resulting in any time lost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7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925" y="127000"/>
            <a:ext cx="1352550" cy="9874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4425"/>
            <a:ext cx="10725150" cy="5062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Begin in Injury Database: (Ambulance Icon)</a:t>
            </a:r>
          </a:p>
          <a:p>
            <a:pPr lvl="1"/>
            <a:r>
              <a:rPr lang="en-US" dirty="0" smtClean="0"/>
              <a:t>Select an Athlete from database in narrow by “select an athlete”</a:t>
            </a:r>
          </a:p>
          <a:p>
            <a:pPr lvl="1"/>
            <a:r>
              <a:rPr lang="en-US" dirty="0" smtClean="0"/>
              <a:t>Once correct athlete is shown Click on left button Add </a:t>
            </a:r>
          </a:p>
          <a:p>
            <a:pPr marL="457200" lvl="1" indent="0">
              <a:buNone/>
            </a:pPr>
            <a:r>
              <a:rPr lang="en-US" dirty="0" smtClean="0"/>
              <a:t>	General Injury Page</a:t>
            </a:r>
          </a:p>
          <a:p>
            <a:pPr marL="457200" lvl="1" indent="0">
              <a:buNone/>
            </a:pPr>
            <a:r>
              <a:rPr lang="en-US" dirty="0" smtClean="0"/>
              <a:t>		Status section:</a:t>
            </a:r>
          </a:p>
          <a:p>
            <a:pPr marL="457200" lvl="1" indent="0">
              <a:buNone/>
            </a:pPr>
            <a:r>
              <a:rPr lang="en-US" dirty="0" smtClean="0"/>
              <a:t>		Injury Date, Time, Sport.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B0F0"/>
                </a:solidFill>
              </a:rPr>
              <a:t>Return to page at end of injury: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	Complete Ret to Play (Days out will auto fill)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	Closed date: (When athlete has completed all rehab)</a:t>
            </a:r>
          </a:p>
          <a:p>
            <a:r>
              <a:rPr lang="en-US" dirty="0" smtClean="0"/>
              <a:t>Update existing injury </a:t>
            </a:r>
          </a:p>
          <a:p>
            <a:r>
              <a:rPr lang="en-US" dirty="0" smtClean="0"/>
              <a:t>Injury Database: (Ambulance Icon)</a:t>
            </a:r>
          </a:p>
          <a:p>
            <a:pPr lvl="1"/>
            <a:r>
              <a:rPr lang="en-US" dirty="0" smtClean="0"/>
              <a:t>Select an Athlete from database in narrow by “select an athlete”</a:t>
            </a:r>
          </a:p>
          <a:p>
            <a:pPr lvl="1"/>
            <a:r>
              <a:rPr lang="en-US" dirty="0" smtClean="0"/>
              <a:t>Once correct athlete is shown Click on left button update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4900" y="-19050"/>
            <a:ext cx="13896975" cy="99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6216" y="-164035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83046"/>
              </p:ext>
            </p:extLst>
          </p:nvPr>
        </p:nvGraphicFramePr>
        <p:xfrm>
          <a:off x="1471864" y="1912503"/>
          <a:ext cx="3078855" cy="640080"/>
        </p:xfrm>
        <a:graphic>
          <a:graphicData uri="http://schemas.openxmlformats.org/drawingml/2006/table">
            <a:tbl>
              <a:tblPr/>
              <a:tblGrid>
                <a:gridCol w="278762">
                  <a:extLst>
                    <a:ext uri="{9D8B030D-6E8A-4147-A177-3AD203B41FA5}">
                      <a16:colId xmlns:a16="http://schemas.microsoft.com/office/drawing/2014/main" val="2303965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3433887"/>
                    </a:ext>
                  </a:extLst>
                </a:gridCol>
                <a:gridCol w="1253758">
                  <a:extLst>
                    <a:ext uri="{9D8B030D-6E8A-4147-A177-3AD203B41FA5}">
                      <a16:colId xmlns:a16="http://schemas.microsoft.com/office/drawing/2014/main" val="1578727735"/>
                    </a:ext>
                  </a:extLst>
                </a:gridCol>
                <a:gridCol w="1338055">
                  <a:extLst>
                    <a:ext uri="{9D8B030D-6E8A-4147-A177-3AD203B41FA5}">
                      <a16:colId xmlns:a16="http://schemas.microsoft.com/office/drawing/2014/main" val="2952953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/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02350"/>
                  </a:ext>
                </a:extLst>
              </a:tr>
            </a:tbl>
          </a:graphicData>
        </a:graphic>
      </p:graphicFrame>
      <p:pic>
        <p:nvPicPr>
          <p:cNvPr id="1027" name="Picture 3" descr="CS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0" y="293150"/>
            <a:ext cx="3838071" cy="387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S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64" y="1066010"/>
            <a:ext cx="5466774" cy="23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6738" y="5307182"/>
            <a:ext cx="660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https://www.swol123.net</a:t>
            </a:r>
          </a:p>
        </p:txBody>
      </p:sp>
    </p:spTree>
    <p:extLst>
      <p:ext uri="{BB962C8B-B14F-4D97-AF65-F5344CB8AC3E}">
        <p14:creationId xmlns:p14="http://schemas.microsoft.com/office/powerpoint/2010/main" val="4845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6925" y="28919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7650" y="146051"/>
            <a:ext cx="1362075" cy="9588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660"/>
            <a:ext cx="10515600" cy="5167313"/>
          </a:xfrm>
        </p:spPr>
        <p:txBody>
          <a:bodyPr/>
          <a:lstStyle/>
          <a:p>
            <a:r>
              <a:rPr lang="en-US" dirty="0" smtClean="0"/>
              <a:t>Action Box</a:t>
            </a:r>
          </a:p>
          <a:p>
            <a:pPr lvl="1"/>
            <a:r>
              <a:rPr lang="en-US" dirty="0"/>
              <a:t>Completed by the home high school athletic trainer.</a:t>
            </a:r>
          </a:p>
          <a:p>
            <a:pPr lvl="2"/>
            <a:r>
              <a:rPr lang="en-US" dirty="0"/>
              <a:t>Athletic Trainer involved</a:t>
            </a:r>
          </a:p>
          <a:p>
            <a:pPr lvl="2"/>
            <a:r>
              <a:rPr lang="en-US" dirty="0"/>
              <a:t>Action description</a:t>
            </a:r>
          </a:p>
          <a:p>
            <a:pPr lvl="2"/>
            <a:r>
              <a:rPr lang="en-US" dirty="0"/>
              <a:t>Referred    (Hospitalized)   (Surgery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Description</a:t>
            </a:r>
          </a:p>
          <a:p>
            <a:pPr lvl="1"/>
            <a:r>
              <a:rPr lang="en-US" dirty="0"/>
              <a:t>Body Area (pull down menu that fits best)</a:t>
            </a:r>
          </a:p>
          <a:p>
            <a:pPr lvl="1"/>
            <a:r>
              <a:rPr lang="en-US" dirty="0"/>
              <a:t>Body Part (pull down menu that fits best)</a:t>
            </a:r>
          </a:p>
          <a:p>
            <a:pPr lvl="1"/>
            <a:r>
              <a:rPr lang="en-US" dirty="0"/>
              <a:t>Side (As applies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Injury (as evaluated) </a:t>
            </a:r>
            <a:r>
              <a:rPr lang="en-US" sz="1600" dirty="0"/>
              <a:t>If doctor referred-returned diagnosis</a:t>
            </a:r>
            <a:endParaRPr lang="en-US" sz="1600" dirty="0" smtClean="0"/>
          </a:p>
          <a:p>
            <a:r>
              <a:rPr lang="en-US" dirty="0" smtClean="0"/>
              <a:t>Site(as evaluated) </a:t>
            </a:r>
            <a:r>
              <a:rPr lang="en-US" sz="1600" dirty="0"/>
              <a:t>If doctor referred-returned diagnosis</a:t>
            </a:r>
            <a:endParaRPr lang="en-US" sz="1600" dirty="0" smtClean="0"/>
          </a:p>
          <a:p>
            <a:r>
              <a:rPr lang="en-US" dirty="0" smtClean="0"/>
              <a:t>Severity(as evaluated) </a:t>
            </a:r>
            <a:r>
              <a:rPr lang="en-US" sz="1600" dirty="0" smtClean="0"/>
              <a:t>If doctor referred-returned diagnosis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7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2059" y="0"/>
            <a:ext cx="16323622" cy="92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6780" y="0"/>
            <a:ext cx="16398239" cy="92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19" y="0"/>
            <a:ext cx="12787256" cy="71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045" y="10758"/>
            <a:ext cx="13751858" cy="83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9120" y="128905"/>
            <a:ext cx="1318260" cy="9074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</a:t>
            </a:r>
          </a:p>
          <a:p>
            <a:pPr marL="457200" lvl="1" indent="0">
              <a:buNone/>
            </a:pPr>
            <a:r>
              <a:rPr lang="en-US" dirty="0" smtClean="0"/>
              <a:t>This information will be useful for all to look for trends in injuries that we need to identify for possible issues.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sz="1800" dirty="0" smtClean="0">
                <a:solidFill>
                  <a:srgbClr val="00B0F0"/>
                </a:solidFill>
              </a:rPr>
              <a:t>If we are getting a large number of severe knee injuries, or other possible trends.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Information should be entered to the best ability and knowledge of the situation.  (May have played five positons at a freshman football game) and you are not sure which was the correct at time of injury.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May not remember or have known surface condition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u="sng" dirty="0" smtClean="0"/>
              <a:t>Best of your ability </a:t>
            </a:r>
            <a:r>
              <a:rPr lang="en-US" dirty="0" smtClean="0"/>
              <a:t>(The closer you are the better your data to show coaches later)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6040" y="83185"/>
            <a:ext cx="1318260" cy="907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6528" y="236669"/>
            <a:ext cx="15867530" cy="104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238125"/>
            <a:ext cx="1320800" cy="10318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Section allows you to record of action:</a:t>
            </a:r>
          </a:p>
          <a:p>
            <a:pPr lvl="1"/>
            <a:r>
              <a:rPr lang="en-US" dirty="0" smtClean="0"/>
              <a:t>SOAP notes</a:t>
            </a:r>
          </a:p>
        </p:txBody>
      </p:sp>
    </p:spTree>
    <p:extLst>
      <p:ext uri="{BB962C8B-B14F-4D97-AF65-F5344CB8AC3E}">
        <p14:creationId xmlns:p14="http://schemas.microsoft.com/office/powerpoint/2010/main" val="12760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381" y="133013"/>
            <a:ext cx="17280365" cy="87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74625"/>
            <a:ext cx="1505989" cy="74046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62025"/>
            <a:ext cx="10925175" cy="559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 to Sportsware website:</a:t>
            </a: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  <a:hlinkClick r:id="rId2"/>
              </a:rPr>
              <a:t>www.swol123.net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Type in e-mail and password:</a:t>
            </a:r>
          </a:p>
          <a:p>
            <a:pPr marL="1428750" lvl="2" indent="-514350">
              <a:buAutoNum type="arabicParenR"/>
            </a:pPr>
            <a:r>
              <a:rPr lang="en-US" dirty="0" smtClean="0"/>
              <a:t>Password and e-mail are set for the athletic trainer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1)      General information of athlete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2)      Insurance and emergency contact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3)      Physical and related paper confirmation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4)      Injury data on significant injuries and concussion follow-up</a:t>
            </a:r>
            <a:endParaRPr lang="en-US" dirty="0"/>
          </a:p>
          <a:p>
            <a:pPr marL="0" lvl="3" indent="0">
              <a:spcBef>
                <a:spcPts val="1000"/>
              </a:spcBef>
              <a:buNone/>
            </a:pPr>
            <a:r>
              <a:rPr lang="en-US" dirty="0" smtClean="0"/>
              <a:t>	2)   Athletic Director should be able to use school access and at least view information as needed.</a:t>
            </a:r>
          </a:p>
          <a:p>
            <a:pPr marL="0" lvl="3" indent="0">
              <a:spcBef>
                <a:spcPts val="1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585" y="111610"/>
            <a:ext cx="2052917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Concussion Injuries are entered through the Injury Icon(Ambulance)</a:t>
            </a:r>
          </a:p>
          <a:p>
            <a:pPr marL="0" indent="0">
              <a:buNone/>
            </a:pPr>
            <a:r>
              <a:rPr lang="en-US" dirty="0" smtClean="0"/>
              <a:t>	Enter information as with all injuries</a:t>
            </a:r>
          </a:p>
          <a:p>
            <a:endParaRPr lang="en-US" dirty="0"/>
          </a:p>
          <a:p>
            <a:r>
              <a:rPr lang="en-US" dirty="0" smtClean="0"/>
              <a:t>Concussion specific data entry</a:t>
            </a:r>
          </a:p>
          <a:p>
            <a:pPr lvl="1"/>
            <a:r>
              <a:rPr lang="en-US" dirty="0" smtClean="0"/>
              <a:t>To record specific information on Concussion two options are being allowed to give entry freedom of what works most appropriate for yourself.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Option 1   Hard copy data to SWOL</a:t>
            </a:r>
          </a:p>
          <a:p>
            <a:pPr lvl="1"/>
            <a:r>
              <a:rPr lang="en-US" dirty="0" smtClean="0"/>
              <a:t>Option 2    SWOL  only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0550" y="402431"/>
            <a:ext cx="3219450" cy="71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Enter Concussion Data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" y="339725"/>
            <a:ext cx="15367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Option 1    Hard copy to SWOL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Hard copies are completed with each step.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Software entries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Initial injury with complete evaluation transferred to SWOL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SOAP note section for daily updates transferred to SWOL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Final evaluation and closed dates recorded on SWOL database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Other days and information recorded on hard copy.</a:t>
            </a:r>
          </a:p>
          <a:p>
            <a:pPr marL="0" indent="0">
              <a:buNone/>
            </a:pPr>
            <a:r>
              <a:rPr lang="en-US" sz="2000" dirty="0" smtClean="0"/>
              <a:t>		(Please note instruction as to where information is and keep as medical records 		for required period needs to be indicated.)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1200" dirty="0" smtClean="0"/>
              <a:t>																	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7820" y="268605"/>
            <a:ext cx="1318260" cy="1001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0108" y="-565316"/>
            <a:ext cx="1947013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573" y="267912"/>
            <a:ext cx="1524000" cy="9302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9700"/>
            <a:ext cx="10820400" cy="4970463"/>
          </a:xfrm>
        </p:spPr>
        <p:txBody>
          <a:bodyPr/>
          <a:lstStyle/>
          <a:p>
            <a:r>
              <a:rPr lang="en-US" dirty="0" smtClean="0"/>
              <a:t>Once injury has been recorded in injury sheet</a:t>
            </a:r>
          </a:p>
          <a:p>
            <a:r>
              <a:rPr lang="en-US" dirty="0" smtClean="0"/>
              <a:t>Click on Tab at top of page  SCAT3</a:t>
            </a:r>
          </a:p>
          <a:p>
            <a:r>
              <a:rPr lang="en-US" dirty="0" smtClean="0"/>
              <a:t>Page up will be Select SAC Questions---</a:t>
            </a:r>
          </a:p>
          <a:p>
            <a:r>
              <a:rPr lang="en-US" dirty="0" smtClean="0"/>
              <a:t>Click on Add SAC   or  SCAT3  button </a:t>
            </a:r>
          </a:p>
          <a:p>
            <a:r>
              <a:rPr lang="en-US" dirty="0" smtClean="0"/>
              <a:t>Page up will be SAC General-----</a:t>
            </a:r>
          </a:p>
          <a:p>
            <a:pPr lvl="1"/>
            <a:r>
              <a:rPr lang="en-US" dirty="0" smtClean="0"/>
              <a:t>Add Examiner  and  Exam to information provided on this page.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0116" y="257696"/>
            <a:ext cx="7946967" cy="940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Concussion Option 1   Steps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257" y="0"/>
            <a:ext cx="12555370" cy="82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1306" y="1325733"/>
            <a:ext cx="16716623" cy="56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399" y="-95250"/>
            <a:ext cx="14392274" cy="80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" y="83127"/>
            <a:ext cx="1524000" cy="86937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842000"/>
          </a:xfrm>
        </p:spPr>
        <p:txBody>
          <a:bodyPr>
            <a:normAutofit/>
          </a:bodyPr>
          <a:lstStyle/>
          <a:p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Baseline    Not required can be used as you desire</a:t>
            </a:r>
          </a:p>
          <a:p>
            <a:pPr lvl="1"/>
            <a:r>
              <a:rPr lang="en-US" dirty="0" smtClean="0"/>
              <a:t>Injury         All Concussion must have SAC completed at this stage in SWOL</a:t>
            </a:r>
          </a:p>
          <a:p>
            <a:pPr lvl="1"/>
            <a:r>
              <a:rPr lang="en-US" dirty="0" smtClean="0"/>
              <a:t>Post Game  As needed </a:t>
            </a:r>
          </a:p>
          <a:p>
            <a:pPr lvl="1"/>
            <a:r>
              <a:rPr lang="en-US" dirty="0" smtClean="0"/>
              <a:t>Step  1    Asymptotic (Symptoms are minimal and class activity normal)</a:t>
            </a:r>
          </a:p>
          <a:p>
            <a:pPr lvl="1"/>
            <a:r>
              <a:rPr lang="en-US" dirty="0" smtClean="0"/>
              <a:t>Step 2     Light Exercise (Bike, walking, etc.)</a:t>
            </a:r>
          </a:p>
          <a:p>
            <a:pPr lvl="1"/>
            <a:r>
              <a:rPr lang="en-US" dirty="0" smtClean="0"/>
              <a:t>Step 3     Moderate Exercise  Jogging to running increase bike some agility</a:t>
            </a:r>
          </a:p>
          <a:p>
            <a:pPr lvl="1"/>
            <a:r>
              <a:rPr lang="en-US" dirty="0" smtClean="0"/>
              <a:t>Step 4     High Exercise  Agility  head movement etc.   </a:t>
            </a:r>
          </a:p>
          <a:p>
            <a:pPr lvl="1"/>
            <a:r>
              <a:rPr lang="en-US" dirty="0" smtClean="0"/>
              <a:t>Step 5     Full  contract  workout</a:t>
            </a:r>
          </a:p>
          <a:p>
            <a:pPr lvl="1"/>
            <a:r>
              <a:rPr lang="en-US" dirty="0" smtClean="0"/>
              <a:t>Step 6      Full Return to play</a:t>
            </a:r>
          </a:p>
          <a:p>
            <a:pPr lvl="1"/>
            <a:r>
              <a:rPr lang="en-US" dirty="0" smtClean="0"/>
              <a:t>Symptom Score    To be used when testing but not increasing to next step level</a:t>
            </a:r>
          </a:p>
          <a:p>
            <a:pPr lvl="1"/>
            <a:r>
              <a:rPr lang="en-US" dirty="0" smtClean="0"/>
              <a:t>Post injury Eval    To be used for final check week or two after injury to assure continued clear performance.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7683" y="-375487"/>
            <a:ext cx="23297287" cy="98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0" y="0"/>
            <a:ext cx="15287625" cy="7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436" y="157311"/>
            <a:ext cx="1547553" cy="74878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906091"/>
            <a:ext cx="11012978" cy="56609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concussion evaluation information: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Post Concussion Symptom Scale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Balance Error Scoring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Orientation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Memory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Exertion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Neurologic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Concentration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Recall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87445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257" y="0"/>
            <a:ext cx="12555370" cy="82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187325"/>
            <a:ext cx="1536700" cy="10572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44600"/>
            <a:ext cx="11099800" cy="4932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Option 2       SWOL Only</a:t>
            </a:r>
          </a:p>
          <a:p>
            <a:pPr marL="0" indent="0">
              <a:buNone/>
            </a:pPr>
            <a:r>
              <a:rPr lang="en-US" dirty="0" smtClean="0"/>
              <a:t>	Database is utilized for recording each day progression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Initial Injury with full evaluation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Progression of recovery at least as each step is completed.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Notes can be added as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849" y="-2048010"/>
            <a:ext cx="1585751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6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212725"/>
            <a:ext cx="1663700" cy="6762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43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Click on injury icon</a:t>
            </a:r>
          </a:p>
          <a:p>
            <a:pPr marL="0" indent="0">
              <a:buNone/>
            </a:pPr>
            <a:r>
              <a:rPr lang="en-US" dirty="0" smtClean="0"/>
              <a:t>Find athlete ( school data base)  Highlighted athlete  </a:t>
            </a:r>
          </a:p>
          <a:p>
            <a:pPr marL="0" indent="0">
              <a:buNone/>
            </a:pPr>
            <a:r>
              <a:rPr lang="en-US" dirty="0" smtClean="0"/>
              <a:t>New injury click add---        Injury already recorded   click on update</a:t>
            </a:r>
          </a:p>
          <a:p>
            <a:pPr marL="0" indent="0">
              <a:buNone/>
            </a:pPr>
            <a:r>
              <a:rPr lang="en-US" dirty="0" smtClean="0"/>
              <a:t>Once injury established: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lick on SCAT3 Tab---Concussion detailed information occurs</a:t>
            </a:r>
          </a:p>
          <a:p>
            <a:pPr marL="0" indent="0">
              <a:buNone/>
            </a:pPr>
            <a:r>
              <a:rPr lang="en-US" dirty="0" smtClean="0"/>
              <a:t>Click on SCAT 3  or SAC enter all information you gather.</a:t>
            </a:r>
          </a:p>
          <a:p>
            <a:pPr marL="0" indent="0">
              <a:buNone/>
            </a:pPr>
            <a:r>
              <a:rPr lang="en-US" dirty="0" smtClean="0"/>
              <a:t>Complete information as needed for current session.</a:t>
            </a:r>
          </a:p>
          <a:p>
            <a:pPr marL="0" indent="0">
              <a:buNone/>
            </a:pPr>
            <a:r>
              <a:rPr lang="en-US" dirty="0" smtClean="0"/>
              <a:t>Always Save information you have added.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Updates can occur from either Injury icon or Concussion Icon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5506" y="241068"/>
            <a:ext cx="7946967" cy="923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Concussion     Option 2     Steps</a:t>
            </a:r>
            <a:b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849" y="-2048010"/>
            <a:ext cx="1585751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5178828"/>
          </a:xfrm>
        </p:spPr>
        <p:txBody>
          <a:bodyPr/>
          <a:lstStyle/>
          <a:p>
            <a:r>
              <a:rPr lang="en-US" dirty="0" smtClean="0"/>
              <a:t>All cases:  Establish the date that athlete returns to play</a:t>
            </a:r>
          </a:p>
          <a:p>
            <a:pPr lvl="1"/>
            <a:r>
              <a:rPr lang="en-US" dirty="0" smtClean="0"/>
              <a:t>Return to play---  Timeline would be the date that the athlete went back to full activity. </a:t>
            </a:r>
          </a:p>
          <a:p>
            <a:pPr lvl="2"/>
            <a:r>
              <a:rPr lang="en-US" dirty="0"/>
              <a:t>On going rehab may still be going on</a:t>
            </a:r>
          </a:p>
          <a:p>
            <a:pPr lvl="2"/>
            <a:r>
              <a:rPr lang="en-US" dirty="0"/>
              <a:t>Limits may be in place as to how much full activity etc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 Closed</a:t>
            </a:r>
          </a:p>
          <a:p>
            <a:pPr lvl="2"/>
            <a:r>
              <a:rPr lang="en-US" dirty="0"/>
              <a:t>Closed no more treatment—observation—care is required for athlete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Athlete does not return</a:t>
            </a:r>
          </a:p>
          <a:p>
            <a:pPr lvl="2"/>
            <a:r>
              <a:rPr lang="en-US" dirty="0" smtClean="0"/>
              <a:t>Athlete chooses due to injury or other issues not to return to activity</a:t>
            </a:r>
          </a:p>
          <a:p>
            <a:pPr lvl="2"/>
            <a:r>
              <a:rPr lang="en-US" dirty="0" smtClean="0"/>
              <a:t>Contact with parents should be attempted. (Record of attempt noted in note section)</a:t>
            </a:r>
          </a:p>
          <a:p>
            <a:pPr lvl="2"/>
            <a:r>
              <a:rPr lang="en-US" dirty="0" smtClean="0"/>
              <a:t>Athlete is then marked as case closed.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1371" y="306934"/>
            <a:ext cx="1381298" cy="70721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7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064" y="159175"/>
            <a:ext cx="1699054" cy="106002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32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428750"/>
            <a:ext cx="10515600" cy="4767263"/>
          </a:xfrm>
        </p:spPr>
        <p:txBody>
          <a:bodyPr>
            <a:normAutofit/>
          </a:bodyPr>
          <a:lstStyle/>
          <a:p>
            <a:r>
              <a:rPr lang="en-US" dirty="0" smtClean="0"/>
              <a:t>Sign in takes you to Dashboard:</a:t>
            </a:r>
          </a:p>
          <a:p>
            <a:pPr marL="457200" lvl="1" indent="0">
              <a:buNone/>
            </a:pPr>
            <a:r>
              <a:rPr lang="en-US" b="1" dirty="0" smtClean="0"/>
              <a:t>Icons </a:t>
            </a:r>
            <a:r>
              <a:rPr lang="en-US" b="1" dirty="0"/>
              <a:t>at top of page will be used to navigate the system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Running athlete Icon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General information for athlete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Used to develop database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Ambulance Icon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Used to develop all significant injuries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Concussion Icon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Used to record concussion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2645" y="880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813" y="133350"/>
            <a:ext cx="16555454" cy="84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00025"/>
            <a:ext cx="1400175" cy="7905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APS</a:t>
            </a:r>
            <a: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Athletics</a:t>
            </a:r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5053013"/>
          </a:xfrm>
        </p:spPr>
        <p:txBody>
          <a:bodyPr/>
          <a:lstStyle/>
          <a:p>
            <a:r>
              <a:rPr lang="en-US" dirty="0" smtClean="0"/>
              <a:t>Click Running Athlete Icon:</a:t>
            </a:r>
          </a:p>
          <a:p>
            <a:pPr lvl="1"/>
            <a:r>
              <a:rPr lang="en-US" dirty="0" smtClean="0"/>
              <a:t>General athlete page will show be displayed</a:t>
            </a:r>
          </a:p>
          <a:p>
            <a:pPr lvl="2"/>
            <a:r>
              <a:rPr lang="en-US" dirty="0" smtClean="0"/>
              <a:t>Add new athletes</a:t>
            </a:r>
          </a:p>
          <a:p>
            <a:pPr lvl="2"/>
            <a:r>
              <a:rPr lang="en-US" dirty="0" smtClean="0"/>
              <a:t>Update current athletes</a:t>
            </a:r>
          </a:p>
          <a:p>
            <a:pPr lvl="3"/>
            <a:r>
              <a:rPr lang="en-US" u="sng" dirty="0" smtClean="0">
                <a:solidFill>
                  <a:srgbClr val="0070C0"/>
                </a:solidFill>
              </a:rPr>
              <a:t>If a athlete needs to be deleted type “delete” into last name box.  </a:t>
            </a:r>
          </a:p>
          <a:p>
            <a:pPr lvl="3"/>
            <a:r>
              <a:rPr lang="en-US" dirty="0" smtClean="0"/>
              <a:t>APS Athletics will purge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7413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684</Words>
  <Application>Microsoft Office PowerPoint</Application>
  <PresentationFormat>Widescreen</PresentationFormat>
  <Paragraphs>239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APS  Athletics</vt:lpstr>
      <vt:lpstr>APS  Athletics</vt:lpstr>
      <vt:lpstr>PowerPoint Presentation</vt:lpstr>
      <vt:lpstr>APS  Athletics</vt:lpstr>
      <vt:lpstr>PowerPoint Presentation</vt:lpstr>
      <vt:lpstr>APS  Athletics</vt:lpstr>
      <vt:lpstr>PowerPoint Presentation</vt:lpstr>
      <vt:lpstr>APS  Athletics</vt:lpstr>
      <vt:lpstr>PowerPoint Presentation</vt:lpstr>
      <vt:lpstr>Database Entry:   New and Returning Athlete’s</vt:lpstr>
      <vt:lpstr>APS  Athletics</vt:lpstr>
      <vt:lpstr>PowerPoint Presentation</vt:lpstr>
      <vt:lpstr>APS  Athletics</vt:lpstr>
      <vt:lpstr>APS  Athletics</vt:lpstr>
      <vt:lpstr>PowerPoint Presentation</vt:lpstr>
      <vt:lpstr>PowerPoint Presentation</vt:lpstr>
      <vt:lpstr>APS  Athletics</vt:lpstr>
      <vt:lpstr>PowerPoint Presentation</vt:lpstr>
      <vt:lpstr>PowerPoint Presentation</vt:lpstr>
      <vt:lpstr>PowerPoint Presentation</vt:lpstr>
      <vt:lpstr>APS  Athletics</vt:lpstr>
      <vt:lpstr>PowerPoint Presentation</vt:lpstr>
      <vt:lpstr>PowerPoint Presentation</vt:lpstr>
      <vt:lpstr>PowerPoint Presentation</vt:lpstr>
      <vt:lpstr>APS  Athletics</vt:lpstr>
      <vt:lpstr>APS  Athletics</vt:lpstr>
      <vt:lpstr>APS  Athletics</vt:lpstr>
      <vt:lpstr>PowerPoint Presentation</vt:lpstr>
      <vt:lpstr>PowerPoint Presentation</vt:lpstr>
      <vt:lpstr>PowerPoint Presentation</vt:lpstr>
      <vt:lpstr>APS  Athletics</vt:lpstr>
      <vt:lpstr>PowerPoint Presentation</vt:lpstr>
      <vt:lpstr>PowerPoint Presentation</vt:lpstr>
      <vt:lpstr>PowerPoint Presentation</vt:lpstr>
      <vt:lpstr>PowerPoint Presentation</vt:lpstr>
      <vt:lpstr>APS  Athletics</vt:lpstr>
      <vt:lpstr>PowerPoint Presentation</vt:lpstr>
      <vt:lpstr>APS  Athletics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APS  Athletics</vt:lpstr>
      <vt:lpstr>PowerPoint Presentation</vt:lpstr>
      <vt:lpstr>PowerPoint Presentation</vt:lpstr>
      <vt:lpstr>PowerPoint Presentation</vt:lpstr>
      <vt:lpstr>APS  Athletics</vt:lpstr>
      <vt:lpstr>PowerPoint Presentation</vt:lpstr>
      <vt:lpstr>APS  Athletics</vt:lpstr>
      <vt:lpstr>PowerPoint Presentation</vt:lpstr>
      <vt:lpstr>PowerPoint Presentation</vt:lpstr>
      <vt:lpstr>APS  Athletics</vt:lpstr>
      <vt:lpstr>PowerPoint Presentation</vt:lpstr>
      <vt:lpstr>PowerPoint Presentation</vt:lpstr>
      <vt:lpstr>APS  Athletics</vt:lpstr>
      <vt:lpstr>PowerPoint Presentation</vt:lpstr>
      <vt:lpstr>APS  Athletics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Gerrells, Rich C</dc:creator>
  <cp:lastModifiedBy>Gerrells, Rich C</cp:lastModifiedBy>
  <cp:revision>104</cp:revision>
  <cp:lastPrinted>2016-01-18T21:07:31Z</cp:lastPrinted>
  <dcterms:created xsi:type="dcterms:W3CDTF">2016-01-17T21:31:45Z</dcterms:created>
  <dcterms:modified xsi:type="dcterms:W3CDTF">2016-08-04T23:06:35Z</dcterms:modified>
</cp:coreProperties>
</file>